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78" r:id="rId13"/>
    <p:sldId id="279" r:id="rId14"/>
    <p:sldId id="280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030DBB-6DE6-4921-ACA5-9308DCB9D3B0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384490-1E80-4BAA-B1D1-667B62CE3A7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692C-0609-47DA-AE3E-89BB9E551BF1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Geodesy</a:t>
            </a:r>
            <a:endParaRPr lang="ar-EG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08578"/>
            <a:ext cx="3816424" cy="392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Transformation between local and geodetic coordinate system</a:t>
            </a:r>
            <a:endParaRPr lang="ar-EG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09044"/>
            <a:ext cx="8827253" cy="164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81128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23528" y="1702549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r>
              <a:rPr lang="en-US" sz="2400" b="1" dirty="0" smtClean="0"/>
              <a:t>The difference of coordinates between two points P &amp; Q given by: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3528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r>
              <a:rPr lang="en-US" sz="2400" b="1" dirty="0" smtClean="0"/>
              <a:t>The azimuth, vertical angle and distance between any two points P &amp; Q given by: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r>
              <a:rPr lang="en-US" sz="2400" b="1" dirty="0" smtClean="0"/>
              <a:t>The azimuth, vertical angle and distance between any two points P &amp; Q given by: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772816"/>
            <a:ext cx="2047875" cy="3524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EG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834509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799481"/>
            <a:ext cx="390525" cy="3333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EG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908720" y="17476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1165" y="2564135"/>
            <a:ext cx="1590675" cy="504825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304406"/>
            <a:ext cx="1619250" cy="62865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047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490751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local coordinate system (x, y, z) can be obtained by two succeeded rotations of the global coordinate system (X, Y, Z) by R2 (90-φ) R3 (λ) and then by changing the x-axis to a right handed system. In other words, the global system has to be rotated around z-axis with angle λ, then around the y-axis with angle (90-φ) and then change the sign of the x-axis. The total transformation matrix R is then: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6280" y="2636912"/>
            <a:ext cx="5946040" cy="1152128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3960346"/>
            <a:ext cx="571932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		And there are: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		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local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= 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global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		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		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global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2400" b="1" dirty="0" smtClean="0"/>
              <a:t>R</a:t>
            </a:r>
            <a:r>
              <a:rPr lang="en-US" sz="2400" b="1" baseline="30000" dirty="0" smtClean="0"/>
              <a:t>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local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252"/>
            <a:ext cx="8229600" cy="5825912"/>
          </a:xfrm>
        </p:spPr>
        <p:txBody>
          <a:bodyPr>
            <a:normAutofit/>
          </a:bodyPr>
          <a:lstStyle/>
          <a:p>
            <a:pPr lvl="0" algn="ctr" rtl="0">
              <a:buNone/>
            </a:pPr>
            <a:r>
              <a:rPr lang="en-US" sz="2400" b="1" dirty="0" smtClean="0"/>
              <a:t>Where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b="1" baseline="-30000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local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,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b="1" baseline="-30000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global</a:t>
            </a:r>
            <a:r>
              <a:rPr lang="en-US" sz="2400" b="1" baseline="-300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b="1" dirty="0" smtClean="0"/>
              <a:t>are the same vector represented in local </a:t>
            </a:r>
          </a:p>
          <a:p>
            <a:pPr lvl="0" algn="ctr" rtl="0">
              <a:buNone/>
            </a:pPr>
            <a:r>
              <a:rPr lang="en-US" sz="2400" b="1" dirty="0" smtClean="0"/>
              <a:t>and global coordinate systems.</a:t>
            </a:r>
          </a:p>
          <a:p>
            <a:pPr lvl="0" algn="ctr" rtl="0">
              <a:buNone/>
            </a:pPr>
            <a:endParaRPr lang="en-US" sz="2400" b="1" dirty="0" smtClean="0"/>
          </a:p>
          <a:p>
            <a:pPr lvl="0" algn="ctr" rtl="0">
              <a:buNone/>
            </a:pPr>
            <a:r>
              <a:rPr lang="en-US" sz="2400" b="1" dirty="0" smtClean="0"/>
              <a:t>(</a:t>
            </a:r>
            <a:r>
              <a:rPr lang="el-GR" sz="2400" b="1" dirty="0" smtClean="0"/>
              <a:t>ϕ</a:t>
            </a:r>
            <a:r>
              <a:rPr lang="en-US" sz="2400" b="1" dirty="0" smtClean="0"/>
              <a:t>, </a:t>
            </a:r>
            <a:r>
              <a:rPr lang="el-GR" sz="2400" b="1" dirty="0" smtClean="0"/>
              <a:t>λ</a:t>
            </a:r>
            <a:r>
              <a:rPr lang="en-US" sz="2400" b="1" dirty="0" smtClean="0"/>
              <a:t>) are the geodetic latitude and longitude of the local point.</a:t>
            </a:r>
          </a:p>
          <a:p>
            <a:pPr lvl="0" algn="ctr" rtl="0">
              <a:buNone/>
            </a:pPr>
            <a:endParaRPr lang="en-US" sz="2400" b="1" dirty="0" smtClean="0"/>
          </a:p>
          <a:p>
            <a:pPr lvl="0" algn="ctr" rtl="0">
              <a:buNone/>
            </a:pPr>
            <a:r>
              <a:rPr lang="en-US" sz="2400" b="1" dirty="0" smtClean="0"/>
              <a:t>If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b="1" baseline="-30000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local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,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b="1" baseline="-30000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global</a:t>
            </a:r>
            <a:r>
              <a:rPr lang="en-US" sz="2400" b="1" baseline="-300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baseline="-300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b="1" dirty="0" smtClean="0"/>
              <a:t>are different vectors, the transformation </a:t>
            </a:r>
          </a:p>
          <a:p>
            <a:pPr lvl="0" algn="ctr" rtl="0">
              <a:buNone/>
            </a:pPr>
            <a:r>
              <a:rPr lang="en-US" sz="2400" b="1" dirty="0" smtClean="0"/>
              <a:t>given by:</a:t>
            </a:r>
          </a:p>
          <a:p>
            <a:pPr lvl="0" algn="ctr" rtl="0">
              <a:buNone/>
            </a:pPr>
            <a:endParaRPr lang="en-US" sz="2400" b="1" dirty="0" smtClean="0"/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lang="en-US" sz="2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ctr" rtl="0">
              <a:buNone/>
            </a:pPr>
            <a:r>
              <a:rPr lang="en-US" sz="3600" b="1" dirty="0" err="1" smtClean="0"/>
              <a:t>X</a:t>
            </a:r>
            <a:r>
              <a:rPr lang="en-US" sz="3600" b="1" baseline="-25000" dirty="0" err="1" smtClean="0"/>
              <a:t>global</a:t>
            </a:r>
            <a:r>
              <a:rPr lang="en-US" sz="3600" b="1" baseline="-25000" dirty="0" smtClean="0"/>
              <a:t> </a:t>
            </a:r>
            <a:r>
              <a:rPr lang="en-US" sz="3600" b="1" dirty="0" smtClean="0"/>
              <a:t>= T + D. R</a:t>
            </a:r>
            <a:r>
              <a:rPr lang="en-US" sz="3600" b="1" baseline="30000" dirty="0" smtClean="0"/>
              <a:t>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x</a:t>
            </a:r>
            <a:r>
              <a:rPr lang="en-US" sz="3600" b="1" baseline="-25000" dirty="0" err="1" smtClean="0"/>
              <a:t>local</a:t>
            </a:r>
            <a:r>
              <a:rPr lang="en-US" sz="3600" dirty="0" smtClean="0"/>
              <a:t> </a:t>
            </a:r>
          </a:p>
          <a:p>
            <a:pPr algn="ctr" rtl="0"/>
            <a:endParaRPr lang="ar-EG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The Affine 4 parameters transformation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ar-EG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373216"/>
          </a:xfrm>
        </p:spPr>
        <p:txBody>
          <a:bodyPr>
            <a:normAutofit fontScale="62500" lnSpcReduction="20000"/>
          </a:bodyPr>
          <a:lstStyle/>
          <a:p>
            <a:pPr algn="ctr" rtl="0">
              <a:buNone/>
            </a:pPr>
            <a:r>
              <a:rPr lang="en-US" sz="3400" b="1" dirty="0" smtClean="0"/>
              <a:t>The Affine 4 parameters transformation algorithm consists in a </a:t>
            </a:r>
            <a:r>
              <a:rPr lang="en-US" sz="3400" b="1" dirty="0" err="1" smtClean="0"/>
              <a:t>roto</a:t>
            </a:r>
            <a:r>
              <a:rPr lang="en-US" sz="3400" b="1" dirty="0" smtClean="0"/>
              <a:t>-</a:t>
            </a:r>
          </a:p>
          <a:p>
            <a:pPr algn="ctr" rtl="0">
              <a:buNone/>
            </a:pPr>
            <a:r>
              <a:rPr lang="en-US" sz="3400" b="1" dirty="0" smtClean="0"/>
              <a:t>translation between two reference systems. </a:t>
            </a:r>
          </a:p>
          <a:p>
            <a:pPr algn="ctr" rtl="0">
              <a:buNone/>
            </a:pPr>
            <a:endParaRPr lang="en-US" sz="3400" b="1" dirty="0" smtClean="0"/>
          </a:p>
          <a:p>
            <a:pPr algn="ctr" rtl="0">
              <a:buNone/>
            </a:pPr>
            <a:r>
              <a:rPr lang="en-US" sz="3400" b="1" dirty="0" smtClean="0"/>
              <a:t>Mathematically, to transform the coordinates from one reference system </a:t>
            </a:r>
          </a:p>
          <a:p>
            <a:pPr algn="ctr" rtl="0">
              <a:buNone/>
            </a:pPr>
            <a:r>
              <a:rPr lang="en-US" sz="3400" b="1" dirty="0" smtClean="0"/>
              <a:t>to another, at least the coordinates of 2 points in both systems are </a:t>
            </a:r>
          </a:p>
          <a:p>
            <a:pPr algn="ctr" rtl="0">
              <a:buNone/>
            </a:pPr>
            <a:r>
              <a:rPr lang="en-US" sz="3400" b="1" dirty="0" smtClean="0"/>
              <a:t>needed.</a:t>
            </a:r>
          </a:p>
          <a:p>
            <a:pPr algn="ctr" rtl="0">
              <a:buNone/>
            </a:pPr>
            <a:endParaRPr lang="en-US" sz="3400" b="1" dirty="0" smtClean="0"/>
          </a:p>
          <a:p>
            <a:pPr algn="ctr" rtl="0">
              <a:buNone/>
            </a:pPr>
            <a:r>
              <a:rPr lang="en-US" sz="3400" b="1" dirty="0" smtClean="0"/>
              <a:t>The figure show the </a:t>
            </a:r>
            <a:r>
              <a:rPr lang="en-US" sz="3400" b="1" dirty="0" err="1" smtClean="0"/>
              <a:t>roto</a:t>
            </a:r>
            <a:r>
              <a:rPr lang="en-US" sz="3400" b="1" dirty="0" smtClean="0"/>
              <a:t>-translation schema: </a:t>
            </a:r>
            <a:r>
              <a:rPr lang="en-US" sz="3400" b="1" dirty="0" err="1" smtClean="0"/>
              <a:t>Eo</a:t>
            </a:r>
            <a:r>
              <a:rPr lang="en-US" sz="3400" b="1" dirty="0" smtClean="0"/>
              <a:t> and No are the East/North </a:t>
            </a:r>
          </a:p>
          <a:p>
            <a:pPr algn="ctr" rtl="0">
              <a:buNone/>
            </a:pPr>
            <a:r>
              <a:rPr lang="en-US" sz="3400" b="1" dirty="0" smtClean="0"/>
              <a:t>translations between the origin of the raster system (red axis) and the </a:t>
            </a:r>
          </a:p>
          <a:p>
            <a:pPr algn="ctr" rtl="0">
              <a:buNone/>
            </a:pPr>
            <a:r>
              <a:rPr lang="en-US" sz="3400" b="1" dirty="0" smtClean="0"/>
              <a:t>origin of the map system (blue axis), whereas ε is the rotation angle </a:t>
            </a:r>
          </a:p>
          <a:p>
            <a:pPr algn="ctr" rtl="0">
              <a:buNone/>
            </a:pPr>
            <a:r>
              <a:rPr lang="en-US" sz="3400" b="1" dirty="0" smtClean="0"/>
              <a:t>between the two systems. P and Q are the two (minimum) points, known </a:t>
            </a:r>
          </a:p>
          <a:p>
            <a:pPr algn="ctr" rtl="0">
              <a:buNone/>
            </a:pPr>
            <a:r>
              <a:rPr lang="en-US" sz="3400" b="1" dirty="0" smtClean="0"/>
              <a:t>in the two reference systems, needed to transform raster coordinates </a:t>
            </a:r>
          </a:p>
          <a:p>
            <a:pPr algn="ctr" rtl="0">
              <a:buNone/>
            </a:pPr>
            <a:r>
              <a:rPr lang="en-US" sz="3400" b="1" dirty="0" smtClean="0"/>
              <a:t>into map coordinates.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endParaRPr lang="ar-EG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 geometrical schema of the roto-translation between two reference systems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69393"/>
            <a:ext cx="7416824" cy="576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7" y="260648"/>
            <a:ext cx="9062113" cy="6192688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600" b="1" dirty="0" smtClean="0"/>
              <a:t>Even though two known points in both systems are sufficient to </a:t>
            </a:r>
          </a:p>
          <a:p>
            <a:pPr algn="ctr" rtl="0">
              <a:buNone/>
            </a:pPr>
            <a:r>
              <a:rPr lang="en-US" sz="2600" b="1" dirty="0" smtClean="0"/>
              <a:t>solve this transformation, it is obviously advised to use more </a:t>
            </a:r>
          </a:p>
          <a:p>
            <a:pPr algn="ctr" rtl="0">
              <a:buNone/>
            </a:pPr>
            <a:r>
              <a:rPr lang="en-US" sz="2600" b="1" dirty="0" smtClean="0"/>
              <a:t>points in order to have a more accurate calculation.</a:t>
            </a:r>
          </a:p>
          <a:p>
            <a:pPr algn="ctr" rtl="0">
              <a:buNone/>
            </a:pPr>
            <a:endParaRPr lang="en-US" sz="2600" b="1" dirty="0" smtClean="0"/>
          </a:p>
          <a:p>
            <a:pPr algn="ctr" rtl="0">
              <a:buNone/>
            </a:pPr>
            <a:r>
              <a:rPr lang="en-US" sz="2600" b="1" dirty="0" smtClean="0"/>
              <a:t>Using more than two points implies that a scale factor </a:t>
            </a:r>
          </a:p>
          <a:p>
            <a:pPr algn="ctr" rtl="0">
              <a:buNone/>
            </a:pPr>
            <a:r>
              <a:rPr lang="en-US" sz="2600" b="1" dirty="0" smtClean="0"/>
              <a:t>between the two systems is generated due to the surplus </a:t>
            </a:r>
            <a:r>
              <a:rPr lang="ar-EG" sz="2600" b="1" dirty="0" smtClean="0"/>
              <a:t>فائض </a:t>
            </a:r>
            <a:r>
              <a:rPr lang="en-US" sz="2600" b="1" dirty="0" smtClean="0"/>
              <a:t> </a:t>
            </a:r>
          </a:p>
          <a:p>
            <a:pPr algn="ctr" rtl="0">
              <a:buNone/>
            </a:pPr>
            <a:r>
              <a:rPr lang="en-US" sz="2600" b="1" dirty="0" smtClean="0"/>
              <a:t>of measurements. So, for a generic point P the matrix formula of </a:t>
            </a:r>
          </a:p>
          <a:p>
            <a:pPr algn="ctr" rtl="0">
              <a:buNone/>
            </a:pPr>
            <a:r>
              <a:rPr lang="en-US" sz="2600" b="1" dirty="0" smtClean="0"/>
              <a:t>this transformation </a:t>
            </a:r>
            <a:r>
              <a:rPr lang="en-US" b="1" dirty="0" smtClean="0"/>
              <a:t>is: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ar-EG" dirty="0"/>
          </a:p>
        </p:txBody>
      </p:sp>
      <p:pic>
        <p:nvPicPr>
          <p:cNvPr id="4" name="Picture 3" descr="affine transformation formul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301208"/>
            <a:ext cx="49685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832648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400" b="1" dirty="0" smtClean="0"/>
              <a:t>This notation makes quite clear why this transformation is </a:t>
            </a:r>
          </a:p>
          <a:p>
            <a:pPr algn="ctr" rtl="0">
              <a:buNone/>
            </a:pPr>
            <a:r>
              <a:rPr lang="en-US" sz="2400" b="1" dirty="0" smtClean="0"/>
              <a:t>called “4 Parameters”, there are in fact 4 values we need to </a:t>
            </a:r>
          </a:p>
          <a:p>
            <a:pPr algn="ctr" rtl="0">
              <a:buNone/>
            </a:pPr>
            <a:r>
              <a:rPr lang="en-US" sz="2400" b="1" dirty="0" smtClean="0"/>
              <a:t>calculate in order to transform the raster coordinates of one </a:t>
            </a:r>
          </a:p>
          <a:p>
            <a:pPr algn="ctr" rtl="0">
              <a:buNone/>
            </a:pPr>
            <a:r>
              <a:rPr lang="en-US" sz="2400" b="1" dirty="0" smtClean="0"/>
              <a:t>point into its corresponding map coordinates. </a:t>
            </a:r>
          </a:p>
          <a:p>
            <a:pPr algn="ctr" rtl="0">
              <a:buNone/>
            </a:pPr>
            <a:endParaRPr lang="en-US" sz="2400" b="1" dirty="0" smtClean="0"/>
          </a:p>
          <a:p>
            <a:pPr algn="ctr" rtl="0">
              <a:buNone/>
            </a:pPr>
            <a:r>
              <a:rPr lang="en-US" sz="2400" b="1" dirty="0" smtClean="0"/>
              <a:t>These 4 parameters are: </a:t>
            </a:r>
            <a:r>
              <a:rPr lang="en-US" sz="2400" b="1" dirty="0" err="1" smtClean="0"/>
              <a:t>Eo</a:t>
            </a:r>
            <a:r>
              <a:rPr lang="en-US" sz="2400" b="1" dirty="0" smtClean="0"/>
              <a:t>, No, f, ε, i.e. the two East/North </a:t>
            </a:r>
          </a:p>
          <a:p>
            <a:pPr algn="ctr" rtl="0">
              <a:buNone/>
            </a:pPr>
            <a:r>
              <a:rPr lang="en-US" sz="2400" b="1" dirty="0" smtClean="0"/>
              <a:t>translations of the raster origin, the scale factor and the </a:t>
            </a:r>
          </a:p>
          <a:p>
            <a:pPr algn="ctr" rtl="0">
              <a:buNone/>
            </a:pPr>
            <a:r>
              <a:rPr lang="en-US" sz="2400" b="1" dirty="0" smtClean="0"/>
              <a:t>rotation angle.</a:t>
            </a:r>
          </a:p>
          <a:p>
            <a:pPr algn="ctr" rtl="0">
              <a:buNone/>
            </a:pPr>
            <a:endParaRPr lang="en-US" sz="2400" b="1" dirty="0" smtClean="0"/>
          </a:p>
          <a:p>
            <a:pPr algn="ctr">
              <a:buNone/>
            </a:pPr>
            <a:endParaRPr lang="ar-EG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Transformations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0120"/>
            <a:ext cx="9144000" cy="5949280"/>
          </a:xfrm>
        </p:spPr>
        <p:txBody>
          <a:bodyPr>
            <a:noAutofit/>
          </a:bodyPr>
          <a:lstStyle/>
          <a:p>
            <a:pPr algn="ctr" rtl="0">
              <a:buNone/>
            </a:pPr>
            <a:r>
              <a:rPr lang="en-US" sz="2800" b="1" dirty="0" smtClean="0"/>
              <a:t>With many of </a:t>
            </a:r>
            <a:r>
              <a:rPr lang="en-US" sz="2800" b="1" dirty="0" smtClean="0">
                <a:solidFill>
                  <a:srgbClr val="0070C0"/>
                </a:solidFill>
              </a:rPr>
              <a:t>different terrestrial reference</a:t>
            </a:r>
            <a:r>
              <a:rPr lang="en-US" sz="2800" b="1" dirty="0" smtClean="0"/>
              <a:t> systems, as well </a:t>
            </a:r>
          </a:p>
          <a:p>
            <a:pPr algn="ctr" rtl="0">
              <a:buNone/>
            </a:pPr>
            <a:r>
              <a:rPr lang="en-US" sz="2800" b="1" dirty="0" smtClean="0"/>
              <a:t>as local or regional or global </a:t>
            </a:r>
            <a:r>
              <a:rPr lang="en-US" sz="2800" b="1" dirty="0" err="1" smtClean="0"/>
              <a:t>datums</a:t>
            </a:r>
            <a:r>
              <a:rPr lang="en-US" sz="2800" b="1" dirty="0" smtClean="0"/>
              <a:t>, it is important in </a:t>
            </a:r>
          </a:p>
          <a:p>
            <a:pPr algn="ctr" rtl="0">
              <a:buNone/>
            </a:pPr>
            <a:r>
              <a:rPr lang="en-US" sz="2800" b="1" dirty="0" smtClean="0"/>
              <a:t>geodetic applications, it is required to know the relationship </a:t>
            </a:r>
          </a:p>
          <a:p>
            <a:pPr algn="ctr" rtl="0">
              <a:buNone/>
            </a:pPr>
            <a:r>
              <a:rPr lang="en-US" sz="2800" b="1" dirty="0" smtClean="0"/>
              <a:t>between the coordinates of points in these systems. </a:t>
            </a:r>
          </a:p>
          <a:p>
            <a:pPr algn="ctr" rtl="0">
              <a:buNone/>
            </a:pPr>
            <a:endParaRPr lang="en-US" sz="2800" b="1" dirty="0" smtClean="0"/>
          </a:p>
          <a:p>
            <a:pPr algn="ctr" rtl="0">
              <a:buNone/>
            </a:pPr>
            <a:r>
              <a:rPr lang="en-US" sz="2800" b="1" dirty="0" smtClean="0"/>
              <a:t>Especially for the realization of ITRF, extensive use of </a:t>
            </a:r>
          </a:p>
          <a:p>
            <a:pPr algn="ctr" rtl="0">
              <a:buNone/>
            </a:pPr>
            <a:r>
              <a:rPr lang="en-US" sz="2800" b="1" dirty="0" smtClean="0"/>
              <a:t>transformations is made to define the evolution </a:t>
            </a:r>
            <a:r>
              <a:rPr lang="ar-EG" sz="2800" b="1" dirty="0" smtClean="0"/>
              <a:t>تطور</a:t>
            </a:r>
            <a:r>
              <a:rPr lang="en-US" sz="2800" b="1" dirty="0" smtClean="0"/>
              <a:t> of the </a:t>
            </a:r>
          </a:p>
          <a:p>
            <a:pPr algn="ctr" rtl="0">
              <a:buNone/>
            </a:pPr>
            <a:r>
              <a:rPr lang="en-US" sz="2800" b="1" dirty="0" smtClean="0"/>
              <a:t>realizations and the relationships of ITRF to realize of </a:t>
            </a:r>
          </a:p>
          <a:p>
            <a:pPr algn="ctr" rtl="0">
              <a:buNone/>
            </a:pPr>
            <a:r>
              <a:rPr lang="en-US" sz="2800" b="1" dirty="0" smtClean="0"/>
              <a:t>reference systems of contributing analysis centers or space </a:t>
            </a:r>
          </a:p>
          <a:p>
            <a:pPr algn="ctr" rtl="0">
              <a:buNone/>
            </a:pPr>
            <a:r>
              <a:rPr lang="en-US" sz="2800" b="1" dirty="0" smtClean="0"/>
              <a:t>techniques. </a:t>
            </a:r>
          </a:p>
          <a:p>
            <a:pPr algn="l" rtl="0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ITRF: International terrestrial Reference frame</a:t>
            </a:r>
          </a:p>
          <a:p>
            <a:pPr algn="ctr" rtl="0">
              <a:buNone/>
            </a:pPr>
            <a:endParaRPr lang="en-US" sz="2800" b="1" dirty="0" smtClean="0"/>
          </a:p>
          <a:p>
            <a:pPr algn="ctr" rtl="0">
              <a:buNone/>
            </a:pPr>
            <a:endParaRPr lang="en-US" sz="2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832648"/>
          </a:xfrm>
        </p:spPr>
        <p:txBody>
          <a:bodyPr>
            <a:normAutofit fontScale="77500" lnSpcReduction="20000"/>
          </a:bodyPr>
          <a:lstStyle/>
          <a:p>
            <a:pPr algn="ctr" rtl="0">
              <a:buNone/>
            </a:pPr>
            <a:r>
              <a:rPr lang="en-US" b="1" dirty="0" smtClean="0"/>
              <a:t>The transformations of traditional local horizontal </a:t>
            </a:r>
            <a:r>
              <a:rPr lang="en-US" b="1" dirty="0" err="1" smtClean="0"/>
              <a:t>datums</a:t>
            </a:r>
            <a:r>
              <a:rPr lang="en-US" b="1" dirty="0" smtClean="0"/>
              <a:t> </a:t>
            </a:r>
          </a:p>
          <a:p>
            <a:pPr algn="ctr" rtl="0">
              <a:buNone/>
            </a:pPr>
            <a:r>
              <a:rPr lang="en-US" b="1" dirty="0" smtClean="0"/>
              <a:t>(referring to an ellipsoid) with respect to each other and with </a:t>
            </a:r>
          </a:p>
          <a:p>
            <a:pPr algn="ctr" rtl="0">
              <a:buNone/>
            </a:pPr>
            <a:r>
              <a:rPr lang="en-US" b="1" dirty="0" smtClean="0"/>
              <a:t>respect to a global terrestrial reference frame is a topic beyond </a:t>
            </a:r>
          </a:p>
          <a:p>
            <a:pPr algn="ctr" rtl="0">
              <a:buNone/>
            </a:pPr>
            <a:r>
              <a:rPr lang="en-US" b="1" dirty="0" smtClean="0"/>
              <a:t>the present scope. </a:t>
            </a:r>
          </a:p>
          <a:p>
            <a:pPr algn="ctr" rtl="0">
              <a:buNone/>
            </a:pPr>
            <a:endParaRPr lang="en-US" b="1" dirty="0" smtClean="0"/>
          </a:p>
          <a:p>
            <a:pPr algn="ctr" rtl="0">
              <a:buNone/>
            </a:pPr>
            <a:r>
              <a:rPr lang="en-US" b="1" dirty="0" smtClean="0"/>
              <a:t>However, for standard Cartesian systems, like the ITRF and </a:t>
            </a:r>
          </a:p>
          <a:p>
            <a:pPr algn="ctr" rtl="0">
              <a:buNone/>
            </a:pPr>
            <a:r>
              <a:rPr lang="en-US" b="1" dirty="0" smtClean="0"/>
              <a:t>WGS84, and even other modern realizations of regional </a:t>
            </a:r>
            <a:r>
              <a:rPr lang="en-US" b="1" dirty="0" err="1" smtClean="0"/>
              <a:t>datums</a:t>
            </a:r>
            <a:r>
              <a:rPr lang="en-US" b="1" dirty="0" smtClean="0"/>
              <a:t> </a:t>
            </a:r>
          </a:p>
          <a:p>
            <a:pPr algn="ctr" rtl="0">
              <a:buNone/>
            </a:pPr>
            <a:r>
              <a:rPr lang="en-US" b="1" dirty="0" smtClean="0"/>
              <a:t>(like the European Coordinate Reference Systems ECRS), a </a:t>
            </a:r>
          </a:p>
          <a:p>
            <a:pPr algn="ctr" rtl="0">
              <a:buNone/>
            </a:pPr>
            <a:r>
              <a:rPr lang="en-US" b="1" dirty="0" smtClean="0"/>
              <a:t>simple 7-parameter similarity transformation (</a:t>
            </a:r>
            <a:r>
              <a:rPr lang="en-US" b="1" i="1" dirty="0" err="1" smtClean="0"/>
              <a:t>Helmert</a:t>
            </a:r>
            <a:r>
              <a:rPr lang="en-US" b="1" i="1" dirty="0" smtClean="0"/>
              <a:t> </a:t>
            </a:r>
          </a:p>
          <a:p>
            <a:pPr algn="ctr" rtl="0">
              <a:buNone/>
            </a:pPr>
            <a:r>
              <a:rPr lang="en-US" b="1" i="1" dirty="0" smtClean="0"/>
              <a:t>transformation) serves as the basic model for the </a:t>
            </a:r>
          </a:p>
          <a:p>
            <a:pPr algn="ctr" rtl="0">
              <a:buNone/>
            </a:pPr>
            <a:r>
              <a:rPr lang="en-US" b="1" i="1" dirty="0" smtClean="0"/>
              <a:t>transformations.</a:t>
            </a:r>
            <a:endParaRPr lang="ar-EG" b="1" dirty="0" smtClean="0"/>
          </a:p>
          <a:p>
            <a:endParaRPr lang="en-US" dirty="0" smtClean="0"/>
          </a:p>
          <a:p>
            <a:pPr algn="l" rtl="0">
              <a:buNone/>
            </a:pPr>
            <a:endParaRPr lang="en-US" sz="2300" b="1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endParaRPr lang="en-US" sz="2300" b="1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r>
              <a:rPr lang="en-US" sz="2300" b="1" dirty="0" smtClean="0">
                <a:solidFill>
                  <a:srgbClr val="002060"/>
                </a:solidFill>
              </a:rPr>
              <a:t>ITRF	: International terrestrial Reference frame</a:t>
            </a:r>
          </a:p>
          <a:p>
            <a:pPr algn="l" rtl="0">
              <a:buNone/>
            </a:pPr>
            <a:r>
              <a:rPr lang="en-US" sz="2300" b="1" dirty="0" smtClean="0">
                <a:solidFill>
                  <a:srgbClr val="002060"/>
                </a:solidFill>
              </a:rPr>
              <a:t>WGS84	: World Geodetic System, 1984</a:t>
            </a:r>
          </a:p>
          <a:p>
            <a:pPr algn="l" rtl="0"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400" b="1" dirty="0" smtClean="0"/>
              <a:t>According to the definition of the IERS; I</a:t>
            </a:r>
            <a:r>
              <a:rPr lang="en-US" sz="2400" b="1" dirty="0" smtClean="0">
                <a:solidFill>
                  <a:srgbClr val="002060"/>
                </a:solidFill>
              </a:rPr>
              <a:t>nternational Earth </a:t>
            </a:r>
          </a:p>
          <a:p>
            <a:pPr algn="ctr" rtl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Rotation and Reference Systems Service;</a:t>
            </a:r>
            <a:r>
              <a:rPr lang="en-US" sz="2400" b="1" dirty="0" smtClean="0"/>
              <a:t> the transformation </a:t>
            </a:r>
          </a:p>
          <a:p>
            <a:pPr algn="ctr" rtl="0">
              <a:buNone/>
            </a:pPr>
            <a:r>
              <a:rPr lang="en-US" sz="2400" b="1" dirty="0" smtClean="0"/>
              <a:t>model is given by:</a:t>
            </a:r>
          </a:p>
          <a:p>
            <a:pPr algn="ctr" rtl="0">
              <a:buNone/>
            </a:pPr>
            <a:endParaRPr lang="en-US" sz="2400" b="1" dirty="0" smtClean="0"/>
          </a:p>
          <a:p>
            <a:pPr algn="ctr" rtl="0">
              <a:buNone/>
            </a:pPr>
            <a:r>
              <a:rPr lang="pt-BR" sz="3600" b="1" i="1" dirty="0" smtClean="0">
                <a:solidFill>
                  <a:srgbClr val="0070C0"/>
                </a:solidFill>
              </a:rPr>
              <a:t>X</a:t>
            </a:r>
            <a:r>
              <a:rPr lang="pt-BR" sz="2400" b="1" i="1" dirty="0" smtClean="0">
                <a:solidFill>
                  <a:srgbClr val="0070C0"/>
                </a:solidFill>
              </a:rPr>
              <a:t>to</a:t>
            </a:r>
            <a:r>
              <a:rPr lang="pt-BR" sz="3600" b="1" i="1" dirty="0" smtClean="0">
                <a:solidFill>
                  <a:srgbClr val="0070C0"/>
                </a:solidFill>
              </a:rPr>
              <a:t> = T + D . </a:t>
            </a:r>
            <a:r>
              <a:rPr lang="en-US" sz="3600" b="1" dirty="0" smtClean="0">
                <a:solidFill>
                  <a:srgbClr val="0070C0"/>
                </a:solidFill>
              </a:rPr>
              <a:t>R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X</a:t>
            </a:r>
            <a:r>
              <a:rPr lang="pt-BR" sz="2000" b="1" i="1" dirty="0" smtClean="0">
                <a:solidFill>
                  <a:srgbClr val="0070C0"/>
                </a:solidFill>
              </a:rPr>
              <a:t>from</a:t>
            </a:r>
          </a:p>
          <a:p>
            <a:pPr algn="ctr" rtl="0">
              <a:buNone/>
            </a:pPr>
            <a:endParaRPr lang="pt-BR" sz="1400" b="1" i="1" dirty="0" smtClean="0"/>
          </a:p>
          <a:p>
            <a:pPr algn="ctr" rtl="0">
              <a:buNone/>
            </a:pPr>
            <a:endParaRPr lang="ar-EG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79512" y="3190324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Where </a:t>
            </a:r>
            <a:r>
              <a:rPr lang="en-US" sz="2400" b="1" dirty="0" err="1" smtClean="0"/>
              <a:t>X</a:t>
            </a:r>
            <a:r>
              <a:rPr lang="en-US" sz="1600" b="1" i="1" dirty="0" err="1" smtClean="0"/>
              <a:t>to</a:t>
            </a:r>
            <a:r>
              <a:rPr lang="en-US" sz="2400" b="1" i="1" dirty="0" smtClean="0"/>
              <a:t> is the coordinate vector of a point in the frame to which its coordinates are </a:t>
            </a:r>
            <a:r>
              <a:rPr lang="en-US" sz="2400" b="1" dirty="0" smtClean="0"/>
              <a:t>transformed, and</a:t>
            </a:r>
            <a:r>
              <a:rPr lang="en-US" sz="2800" b="1" dirty="0" smtClean="0"/>
              <a:t> </a:t>
            </a:r>
            <a:r>
              <a:rPr lang="en-US" sz="2400" b="1" i="1" dirty="0" err="1" smtClean="0"/>
              <a:t>X</a:t>
            </a:r>
            <a:r>
              <a:rPr lang="en-US" sz="1200" b="1" dirty="0" err="1" smtClean="0"/>
              <a:t>from</a:t>
            </a:r>
            <a:r>
              <a:rPr lang="en-US" sz="1200" b="1" i="1" dirty="0" smtClean="0"/>
              <a:t>   </a:t>
            </a:r>
            <a:r>
              <a:rPr lang="en-US" sz="2400" b="1" i="1" dirty="0" smtClean="0"/>
              <a:t>is the vector of coordinates of that same point in the frame from which it </a:t>
            </a:r>
            <a:r>
              <a:rPr lang="en-US" sz="2400" b="1" dirty="0" smtClean="0"/>
              <a:t>is transformed. 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i="1" dirty="0" smtClean="0"/>
              <a:t>The </a:t>
            </a:r>
            <a:r>
              <a:rPr lang="en-US" sz="2400" b="1" dirty="0" smtClean="0"/>
              <a:t>translation, or displacement, between frames is given by the vector, </a:t>
            </a:r>
            <a:r>
              <a:rPr lang="en-US" sz="2400" b="1" i="1" dirty="0" smtClean="0"/>
              <a:t>T , and the scale difference </a:t>
            </a:r>
            <a:r>
              <a:rPr lang="en-US" sz="2400" b="1" dirty="0" smtClean="0"/>
              <a:t>is given by </a:t>
            </a:r>
            <a:r>
              <a:rPr lang="en-US" sz="2400" b="1" i="1" dirty="0" smtClean="0"/>
              <a:t>D .</a:t>
            </a:r>
            <a:endParaRPr lang="ar-EG" sz="2400" b="1" i="1" dirty="0" smtClean="0"/>
          </a:p>
          <a:p>
            <a:pPr algn="ctr"/>
            <a:endParaRPr lang="ar-EG" sz="24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 rtl="0">
              <a:buNone/>
            </a:pPr>
            <a:r>
              <a:rPr lang="en-US" sz="2000" b="1" dirty="0" smtClean="0"/>
              <a:t>The IERS definition concerning the rotations between frames, where the </a:t>
            </a:r>
          </a:p>
          <a:p>
            <a:pPr algn="ctr" rtl="0">
              <a:buNone/>
            </a:pPr>
            <a:r>
              <a:rPr lang="en-US" sz="2000" b="1" dirty="0" smtClean="0"/>
              <a:t>rotation matrix, here denoted R</a:t>
            </a:r>
            <a:r>
              <a:rPr lang="en-US" sz="2400" b="1" baseline="30000" dirty="0" smtClean="0"/>
              <a:t>T</a:t>
            </a:r>
            <a:r>
              <a:rPr lang="en-US" b="1" i="1" dirty="0" smtClean="0"/>
              <a:t> </a:t>
            </a:r>
            <a:r>
              <a:rPr lang="en-US" sz="2000" b="1" i="1" dirty="0" smtClean="0"/>
              <a:t>, represents rotations angles in the </a:t>
            </a:r>
          </a:p>
          <a:p>
            <a:pPr algn="ctr" rtl="0">
              <a:buNone/>
            </a:pPr>
            <a:r>
              <a:rPr lang="en-US" sz="2000" b="1" dirty="0" smtClean="0"/>
              <a:t>negative (clockwise) sense, rather than the usual positive (counter </a:t>
            </a:r>
          </a:p>
          <a:p>
            <a:pPr algn="ctr" rtl="0">
              <a:buNone/>
            </a:pPr>
            <a:r>
              <a:rPr lang="en-US" sz="2000" b="1" dirty="0" smtClean="0"/>
              <a:t>clockwise) sense; see Figure below.</a:t>
            </a:r>
          </a:p>
          <a:p>
            <a:pPr algn="ctr" rtl="0">
              <a:buNone/>
            </a:pPr>
            <a:endParaRPr lang="en-US" sz="2000" b="1" dirty="0" smtClean="0"/>
          </a:p>
          <a:p>
            <a:pPr algn="ctr" rtl="0">
              <a:buNone/>
            </a:pPr>
            <a:r>
              <a:rPr lang="en-US" sz="2000" b="1" dirty="0" smtClean="0"/>
              <a:t> Since the rotation angles are small, we have from equation:</a:t>
            </a:r>
          </a:p>
          <a:p>
            <a:pPr algn="ctr" rtl="0">
              <a:buNone/>
            </a:pPr>
            <a:endParaRPr lang="ar-EG" sz="2000" b="1" dirty="0" smtClean="0"/>
          </a:p>
          <a:p>
            <a:endParaRPr lang="ar-EG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490143"/>
            <a:ext cx="6287775" cy="14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99592" y="5025370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where </a:t>
            </a:r>
            <a:r>
              <a:rPr lang="en-US" sz="2000" b="1" i="1" dirty="0" smtClean="0"/>
              <a:t>R1, R2 , and R3 are the small rotation angles, in the notation and definition of the IERS.</a:t>
            </a:r>
            <a:endParaRPr lang="ar-EG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050" y="0"/>
            <a:ext cx="7815726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877272"/>
            <a:ext cx="62646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6309320"/>
            <a:ext cx="6636846" cy="31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846156" cy="224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08920"/>
            <a:ext cx="8712968" cy="74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89040"/>
            <a:ext cx="914399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9552" y="5949280"/>
            <a:ext cx="3505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 smtClean="0">
                <a:solidFill>
                  <a:srgbClr val="002060"/>
                </a:solidFill>
              </a:rPr>
              <a:t>NAD83	:  North American Datum</a:t>
            </a: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400" b="1" dirty="0" smtClean="0"/>
              <a:t>So we have 7 transformation parameters: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b="1" dirty="0" smtClean="0"/>
              <a:t>3 translation parameters T1, T2, T3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b="1" dirty="0" smtClean="0"/>
              <a:t>3 rotation parameters R1, R2, R3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b="1" dirty="0" smtClean="0"/>
              <a:t>1 scale factor D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sz="2400" b="1" dirty="0" smtClean="0"/>
          </a:p>
          <a:p>
            <a:pPr marL="457200" indent="-457200" algn="ctr" rtl="0">
              <a:buNone/>
            </a:pPr>
            <a:r>
              <a:rPr lang="en-US" sz="2400" b="1" dirty="0" smtClean="0"/>
              <a:t>These 7 parameters are unknown. </a:t>
            </a:r>
          </a:p>
          <a:p>
            <a:pPr marL="457200" indent="-457200" algn="ctr" rtl="0">
              <a:buNone/>
            </a:pPr>
            <a:r>
              <a:rPr lang="en-US" sz="2400" b="1" dirty="0" smtClean="0"/>
              <a:t>So that, it is required to form 7 equations to solve this problem.</a:t>
            </a:r>
          </a:p>
          <a:p>
            <a:pPr marL="457200" indent="-457200" algn="ctr" rtl="0">
              <a:buNone/>
            </a:pPr>
            <a:endParaRPr lang="en-US" sz="2400" b="1" dirty="0" smtClean="0"/>
          </a:p>
          <a:p>
            <a:pPr marL="457200" indent="-457200" algn="ctr" rtl="0">
              <a:buNone/>
            </a:pPr>
            <a:r>
              <a:rPr lang="en-US" sz="2400" b="1" dirty="0" smtClean="0"/>
              <a:t>To determine these 7 parameters, we need known the </a:t>
            </a:r>
          </a:p>
          <a:p>
            <a:pPr marL="457200" indent="-457200" algn="ctr" rtl="0">
              <a:buNone/>
            </a:pPr>
            <a:r>
              <a:rPr lang="en-US" sz="2400" b="1" dirty="0" smtClean="0"/>
              <a:t>coordinates (x, y, z) of at least 3 common points in both </a:t>
            </a:r>
          </a:p>
          <a:p>
            <a:pPr marL="457200" indent="-457200" algn="ctr" rtl="0">
              <a:buNone/>
            </a:pPr>
            <a:r>
              <a:rPr lang="en-US" sz="2400" b="1" dirty="0" smtClean="0"/>
              <a:t>systems (</a:t>
            </a:r>
            <a:r>
              <a:rPr lang="en-US" sz="2400" b="1" i="1" dirty="0" smtClean="0"/>
              <a:t>to and from systems</a:t>
            </a:r>
            <a:r>
              <a:rPr lang="en-US" sz="2400" b="1" dirty="0" smtClean="0"/>
              <a:t>).</a:t>
            </a:r>
          </a:p>
          <a:p>
            <a:pPr marL="457200" indent="-457200" algn="ctr" rtl="0">
              <a:buNone/>
            </a:pPr>
            <a:endParaRPr lang="en-US" sz="2400" b="1" dirty="0" smtClean="0"/>
          </a:p>
          <a:p>
            <a:pPr marL="457200" indent="-457200" algn="ctr" rtl="0">
              <a:buNone/>
            </a:pPr>
            <a:r>
              <a:rPr lang="en-US" sz="2400" b="1" dirty="0" smtClean="0"/>
              <a:t>That is because each point gives 3 equations in x-, y-, and z-</a:t>
            </a:r>
          </a:p>
          <a:p>
            <a:pPr marL="457200" indent="-457200" algn="ctr" rtl="0">
              <a:buNone/>
            </a:pPr>
            <a:r>
              <a:rPr lang="en-US" sz="2400" b="1" dirty="0" smtClean="0"/>
              <a:t>direction.</a:t>
            </a:r>
          </a:p>
          <a:p>
            <a:pPr algn="l" rtl="0"/>
            <a:endParaRPr lang="ar-EG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7 transformation parameters for conversion from WGS84 to ITRF-90:</a:t>
            </a:r>
          </a:p>
          <a:p>
            <a:pPr algn="l">
              <a:buNone/>
            </a:pPr>
            <a:r>
              <a:rPr lang="ar-EG" b="1" dirty="0" smtClean="0"/>
              <a:t>			</a:t>
            </a:r>
            <a:r>
              <a:rPr lang="en-US" b="1" dirty="0" smtClean="0"/>
              <a:t>Xo = 0.060	</a:t>
            </a:r>
          </a:p>
          <a:p>
            <a:pPr algn="l">
              <a:buNone/>
            </a:pPr>
            <a:r>
              <a:rPr lang="en-US" b="1" dirty="0" smtClean="0"/>
              <a:t>						</a:t>
            </a:r>
            <a:r>
              <a:rPr lang="en-US" b="1" dirty="0" err="1" smtClean="0"/>
              <a:t>Yo</a:t>
            </a:r>
            <a:r>
              <a:rPr lang="en-US" b="1" dirty="0" smtClean="0"/>
              <a:t> = -0.517</a:t>
            </a:r>
          </a:p>
          <a:p>
            <a:pPr algn="l">
              <a:buNone/>
            </a:pPr>
            <a:r>
              <a:rPr lang="en-US" b="1" dirty="0" err="1" smtClean="0"/>
              <a:t>Zo</a:t>
            </a:r>
            <a:r>
              <a:rPr lang="en-US" b="1" dirty="0" smtClean="0"/>
              <a:t> = -0.233</a:t>
            </a:r>
          </a:p>
          <a:p>
            <a:pPr algn="l">
              <a:buNone/>
            </a:pPr>
            <a:r>
              <a:rPr lang="en-US" b="1" dirty="0" smtClean="0"/>
              <a:t>µ = 0.999999989</a:t>
            </a:r>
          </a:p>
          <a:p>
            <a:pPr algn="l">
              <a:buNone/>
            </a:pPr>
            <a:r>
              <a:rPr lang="en-US" b="1" dirty="0" smtClean="0"/>
              <a:t>α1 = -0.0183”</a:t>
            </a:r>
          </a:p>
          <a:p>
            <a:pPr algn="l">
              <a:buNone/>
            </a:pPr>
            <a:r>
              <a:rPr lang="en-US" b="1" dirty="0" smtClean="0"/>
              <a:t>α2 =  0.0003”</a:t>
            </a:r>
            <a:endParaRPr lang="ar-EG" b="1" dirty="0" smtClean="0"/>
          </a:p>
          <a:p>
            <a:pPr algn="l">
              <a:buNone/>
            </a:pPr>
            <a:r>
              <a:rPr lang="en-US" b="1" dirty="0" smtClean="0"/>
              <a:t>α3 = -0.0070”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endParaRPr lang="ar-EG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6007</TotalTime>
  <Words>785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Geodesy</vt:lpstr>
      <vt:lpstr>Transformations</vt:lpstr>
      <vt:lpstr>Slide 3</vt:lpstr>
      <vt:lpstr>Slide 4</vt:lpstr>
      <vt:lpstr>Slide 5</vt:lpstr>
      <vt:lpstr>Slide 6</vt:lpstr>
      <vt:lpstr>Slide 7</vt:lpstr>
      <vt:lpstr>Slide 8</vt:lpstr>
      <vt:lpstr>Slide 9</vt:lpstr>
      <vt:lpstr>Transformation between local and geodetic coordinate system</vt:lpstr>
      <vt:lpstr>Slide 11</vt:lpstr>
      <vt:lpstr>The azimuth, vertical angle and distance between any two points P &amp; Q given by:</vt:lpstr>
      <vt:lpstr>Slide 13</vt:lpstr>
      <vt:lpstr>Slide 14</vt:lpstr>
      <vt:lpstr>The Affine 4 parameters transformation 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Geodesy</dc:title>
  <dc:creator>Dr. khaled Zaky</dc:creator>
  <cp:lastModifiedBy>Dr. khaled Zaky</cp:lastModifiedBy>
  <cp:revision>174</cp:revision>
  <dcterms:created xsi:type="dcterms:W3CDTF">2020-01-03T16:05:59Z</dcterms:created>
  <dcterms:modified xsi:type="dcterms:W3CDTF">2020-03-13T23:30:49Z</dcterms:modified>
</cp:coreProperties>
</file>